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Raleway"/>
      <p:regular r:id="rId15"/>
      <p:bold r:id="rId16"/>
      <p:italic r:id="rId17"/>
      <p:boldItalic r:id="rId18"/>
    </p:embeddedFont>
    <p:embeddedFont>
      <p:font typeface="La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.fntdata"/><Relationship Id="rId11" Type="http://schemas.openxmlformats.org/officeDocument/2006/relationships/slide" Target="slides/slide6.xml"/><Relationship Id="rId22" Type="http://schemas.openxmlformats.org/officeDocument/2006/relationships/font" Target="fonts/Lato-boldItalic.fntdata"/><Relationship Id="rId10" Type="http://schemas.openxmlformats.org/officeDocument/2006/relationships/slide" Target="slides/slide5.xml"/><Relationship Id="rId21" Type="http://schemas.openxmlformats.org/officeDocument/2006/relationships/font" Target="fonts/La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aleway-regular.fntdata"/><Relationship Id="rId14" Type="http://schemas.openxmlformats.org/officeDocument/2006/relationships/slide" Target="slides/slide9.xml"/><Relationship Id="rId17" Type="http://schemas.openxmlformats.org/officeDocument/2006/relationships/font" Target="fonts/Raleway-italic.fntdata"/><Relationship Id="rId16" Type="http://schemas.openxmlformats.org/officeDocument/2006/relationships/font" Target="fonts/Raleway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regular.fntdata"/><Relationship Id="rId6" Type="http://schemas.openxmlformats.org/officeDocument/2006/relationships/slide" Target="slides/slide1.xml"/><Relationship Id="rId18" Type="http://schemas.openxmlformats.org/officeDocument/2006/relationships/font" Target="fonts/Raleway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626008f078_3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626008f078_3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626013ac1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626013ac1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626013ac1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626013ac1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626013ac17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626013ac1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626013ac17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626013ac17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626013ac17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626013ac17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626013ac17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626013ac17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626013ac17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626013ac17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5.png"/><Relationship Id="rId6" Type="http://schemas.openxmlformats.org/officeDocument/2006/relationships/image" Target="../media/image7.png"/><Relationship Id="rId7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Athletic Trainer Pads </a:t>
            </a:r>
            <a:endParaRPr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Graduate: Kate Hjorth, Adrienne Miller, Addison Azar, Mike Guyette, Caroline Cho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pic>
        <p:nvPicPr>
          <p:cNvPr id="93" name="Google Shape;93;p14"/>
          <p:cNvPicPr preferRelativeResize="0"/>
          <p:nvPr/>
        </p:nvPicPr>
        <p:blipFill rotWithShape="1">
          <a:blip r:embed="rId3">
            <a:alphaModFix/>
          </a:blip>
          <a:srcRect b="0" l="0" r="36175" t="0"/>
          <a:stretch/>
        </p:blipFill>
        <p:spPr>
          <a:xfrm>
            <a:off x="5367850" y="920100"/>
            <a:ext cx="3050301" cy="4287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450" y="2006250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66113" y="1726938"/>
            <a:ext cx="2701750" cy="270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 rotWithShape="1">
          <a:blip r:embed="rId6">
            <a:alphaModFix/>
          </a:blip>
          <a:srcRect b="16539" l="22672" r="61515" t="31919"/>
          <a:stretch/>
        </p:blipFill>
        <p:spPr>
          <a:xfrm>
            <a:off x="1243275" y="2189600"/>
            <a:ext cx="1115474" cy="174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Description </a:t>
            </a:r>
            <a:endParaRPr/>
          </a:p>
        </p:txBody>
      </p:sp>
      <p:sp>
        <p:nvSpPr>
          <p:cNvPr id="102" name="Google Shape;102;p15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Speed and agility drills which rely on user timing and user setup have human error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No standard for how to analyze data of reflex, accuracy, and endurance of these drills of over a period of time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Training drills are not automatically catered for the individuals without knowing </a:t>
            </a:r>
            <a:r>
              <a:rPr lang="en" sz="1600"/>
              <a:t>strengths</a:t>
            </a:r>
            <a:r>
              <a:rPr lang="en" sz="1600"/>
              <a:t> and weaknesses</a:t>
            </a:r>
            <a:endParaRPr sz="1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Proposed Solution </a:t>
            </a:r>
            <a:endParaRPr/>
          </a:p>
        </p:txBody>
      </p:sp>
      <p:sp>
        <p:nvSpPr>
          <p:cNvPr id="108" name="Google Shape;108;p16"/>
          <p:cNvSpPr txBox="1"/>
          <p:nvPr>
            <p:ph idx="1" type="body"/>
          </p:nvPr>
        </p:nvSpPr>
        <p:spPr>
          <a:xfrm>
            <a:off x="476925" y="1959275"/>
            <a:ext cx="8525400" cy="295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Create a system that interfaces between a standardized physical activity measuring reflexes and an app that can analyze the data and grow with the user</a:t>
            </a:r>
            <a:endParaRPr sz="1600"/>
          </a:p>
          <a:p>
            <a:pPr indent="-330200" lvl="0" marL="45720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b="1" lang="en" sz="1600"/>
              <a:t>Hardware</a:t>
            </a:r>
            <a:endParaRPr b="1" sz="1600"/>
          </a:p>
          <a:p>
            <a:pPr indent="-330200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Four distinct circuits containing a pushbutton and LED encased in an enclosure </a:t>
            </a:r>
            <a:endParaRPr sz="1600"/>
          </a:p>
          <a:p>
            <a:pPr indent="-330200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Pads will be structured to trigger the spring-loaded button once touched </a:t>
            </a:r>
            <a:endParaRPr sz="1600"/>
          </a:p>
          <a:p>
            <a:pPr indent="-330200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Pads should be oriented in a square around the user, who will begin the drill in the middle </a:t>
            </a:r>
            <a:endParaRPr sz="1600"/>
          </a:p>
          <a:p>
            <a:pPr indent="-3302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/>
              <a:t>Software</a:t>
            </a:r>
            <a:endParaRPr b="1" sz="1600"/>
          </a:p>
          <a:p>
            <a:pPr indent="-330200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Pads </a:t>
            </a:r>
            <a:r>
              <a:rPr lang="en" sz="1600"/>
              <a:t>interface</a:t>
            </a:r>
            <a:r>
              <a:rPr lang="en" sz="1600"/>
              <a:t> to app via ESPNow (short message protocol that works with ESP32)</a:t>
            </a:r>
            <a:endParaRPr sz="1600"/>
          </a:p>
          <a:p>
            <a:pPr indent="-330200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User can choose how many runs to perform, the difficulty, and the type of test being run</a:t>
            </a:r>
            <a:endParaRPr sz="1600"/>
          </a:p>
          <a:p>
            <a:pPr indent="-330200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Collect and stores the user’s data for longtime analysis</a:t>
            </a:r>
            <a:endParaRPr sz="1600"/>
          </a:p>
          <a:p>
            <a:pPr indent="-330200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Produces user-friendly graphs to track progress over any time frame </a:t>
            </a:r>
            <a:endParaRPr sz="1600"/>
          </a:p>
          <a:p>
            <a:pPr indent="-330200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Performs simple machine learning to update drills based off user’s unique needs </a:t>
            </a:r>
            <a:endParaRPr sz="1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Demonstrated Features </a:t>
            </a:r>
            <a:endParaRPr/>
          </a:p>
        </p:txBody>
      </p:sp>
      <p:sp>
        <p:nvSpPr>
          <p:cNvPr id="114" name="Google Shape;114;p17"/>
          <p:cNvSpPr txBox="1"/>
          <p:nvPr>
            <p:ph idx="1" type="body"/>
          </p:nvPr>
        </p:nvSpPr>
        <p:spPr>
          <a:xfrm>
            <a:off x="729450" y="2078875"/>
            <a:ext cx="7688700" cy="264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4 </a:t>
            </a:r>
            <a:r>
              <a:rPr lang="en" sz="1600"/>
              <a:t>Pads with </a:t>
            </a:r>
            <a:r>
              <a:rPr lang="en" sz="1600"/>
              <a:t>addressable</a:t>
            </a:r>
            <a:r>
              <a:rPr lang="en" sz="1600"/>
              <a:t> LEDs that light up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Ability of pads to </a:t>
            </a:r>
            <a:r>
              <a:rPr lang="en" sz="1600"/>
              <a:t>detect touch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App interface that connects to pads through ESP Now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Drill options to test reflex, accuracy, endurance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Real-time data collection of time between light up and touch  &amp; accuracy of touch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Data storage of accuracy/time with analysis of trends over time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Machine learning to change drills based upon user trends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Available Technologies </a:t>
            </a:r>
            <a:endParaRPr/>
          </a:p>
        </p:txBody>
      </p:sp>
      <p:sp>
        <p:nvSpPr>
          <p:cNvPr id="120" name="Google Shape;120;p18"/>
          <p:cNvSpPr txBox="1"/>
          <p:nvPr/>
        </p:nvSpPr>
        <p:spPr>
          <a:xfrm>
            <a:off x="1078475" y="4513550"/>
            <a:ext cx="2427300" cy="3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Gebildet Stainless Steel Waterproof Push Button</a:t>
            </a:r>
            <a:endParaRPr sz="1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1" name="Google Shape;121;p18"/>
          <p:cNvSpPr txBox="1"/>
          <p:nvPr/>
        </p:nvSpPr>
        <p:spPr>
          <a:xfrm>
            <a:off x="4127550" y="2993675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STARELO Stainless Steel Waterproof Push Button</a:t>
            </a:r>
            <a:endParaRPr sz="1000"/>
          </a:p>
        </p:txBody>
      </p:sp>
      <p:sp>
        <p:nvSpPr>
          <p:cNvPr id="122" name="Google Shape;122;p18"/>
          <p:cNvSpPr txBox="1"/>
          <p:nvPr/>
        </p:nvSpPr>
        <p:spPr>
          <a:xfrm>
            <a:off x="4127550" y="4472200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NeoPixel Jewel - 7 x 5050 RGBW LED</a:t>
            </a:r>
            <a:endParaRPr sz="1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3" name="Google Shape;123;p18"/>
          <p:cNvSpPr txBox="1"/>
          <p:nvPr/>
        </p:nvSpPr>
        <p:spPr>
          <a:xfrm>
            <a:off x="1251425" y="3030900"/>
            <a:ext cx="2081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ESP32-WROOM</a:t>
            </a:r>
            <a:endParaRPr sz="1000"/>
          </a:p>
        </p:txBody>
      </p:sp>
      <p:pic>
        <p:nvPicPr>
          <p:cNvPr id="124" name="Google Shape;12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4575" y="1943475"/>
            <a:ext cx="1026174" cy="105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9475" y="3337350"/>
            <a:ext cx="1625309" cy="113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17250" y="3286063"/>
            <a:ext cx="1342345" cy="117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60900" y="3286063"/>
            <a:ext cx="1233042" cy="117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53575" y="1943487"/>
            <a:ext cx="2677088" cy="1116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Engineering Content </a:t>
            </a:r>
            <a:endParaRPr/>
          </a:p>
        </p:txBody>
      </p:sp>
      <p:sp>
        <p:nvSpPr>
          <p:cNvPr id="134" name="Google Shape;134;p19"/>
          <p:cNvSpPr txBox="1"/>
          <p:nvPr>
            <p:ph idx="1" type="body"/>
          </p:nvPr>
        </p:nvSpPr>
        <p:spPr>
          <a:xfrm>
            <a:off x="729450" y="1853850"/>
            <a:ext cx="3544500" cy="32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/>
              <a:t>4 Identical Sensor Circuits</a:t>
            </a:r>
            <a:endParaRPr b="1" sz="16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Receive power from batteries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Cue and Feedback System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Interface with ESPNow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b="1" lang="en" sz="1600"/>
              <a:t>Physical Sensor Pad Structure</a:t>
            </a:r>
            <a:endParaRPr b="1" sz="16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Visible addressable LEDs 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Spring-loaded button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Durable and weather resistant</a:t>
            </a:r>
            <a:endParaRPr sz="1400"/>
          </a:p>
        </p:txBody>
      </p:sp>
      <p:sp>
        <p:nvSpPr>
          <p:cNvPr id="135" name="Google Shape;135;p19"/>
          <p:cNvSpPr txBox="1"/>
          <p:nvPr/>
        </p:nvSpPr>
        <p:spPr>
          <a:xfrm>
            <a:off x="4099800" y="1853850"/>
            <a:ext cx="4318500" cy="27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Char char="●"/>
            </a:pPr>
            <a:r>
              <a:rPr b="1" lang="en" sz="16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App Interface</a:t>
            </a:r>
            <a:endParaRPr b="1" sz="16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○"/>
            </a:pPr>
            <a:r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Connect with ESPNow</a:t>
            </a:r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○"/>
            </a:pPr>
            <a:r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Pre-session user inputs &amp; transmission of  parameters and LED</a:t>
            </a:r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○"/>
            </a:pPr>
            <a:r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Receive feedback from sensors</a:t>
            </a:r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○"/>
            </a:pPr>
            <a:r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Store and assess data according to evaluation metrics</a:t>
            </a:r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○"/>
            </a:pPr>
            <a:r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Generate and display an evaluation report</a:t>
            </a:r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○"/>
            </a:pPr>
            <a:r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Machine learning</a:t>
            </a:r>
            <a:endParaRPr sz="16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 </a:t>
            </a:r>
            <a:endParaRPr/>
          </a:p>
        </p:txBody>
      </p:sp>
      <p:sp>
        <p:nvSpPr>
          <p:cNvPr id="141" name="Google Shape;141;p20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/>
              <a:t>What:</a:t>
            </a:r>
            <a:r>
              <a:rPr lang="en" sz="1700"/>
              <a:t> Athletic Trainer Pads with connectivity to app interface in order to detect, store, and </a:t>
            </a:r>
            <a:r>
              <a:rPr lang="en" sz="1700"/>
              <a:t>improve</a:t>
            </a:r>
            <a:r>
              <a:rPr lang="en" sz="1700"/>
              <a:t> user ability in speed and reflexes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700"/>
              <a:t>Why:</a:t>
            </a:r>
            <a:r>
              <a:rPr lang="en" sz="1700"/>
              <a:t> Allowing users to move beyond traditional methods of measuring speed / improving agility will improve efficiency for athletic testing and physical therapy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Questions?</a:t>
            </a:r>
            <a:endParaRPr sz="4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